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65938" cy="9998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D2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4118170992514817"/>
          <c:y val="4.4861391929187304E-2"/>
          <c:w val="0.70585921551472786"/>
          <c:h val="0.829776778997088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4748.75</c:v>
                </c:pt>
                <c:pt idx="1">
                  <c:v>4748.2700000000004</c:v>
                </c:pt>
                <c:pt idx="2">
                  <c:v>0.48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4723.1499999999996</c:v>
                </c:pt>
                <c:pt idx="1">
                  <c:v>4722.62</c:v>
                </c:pt>
                <c:pt idx="2">
                  <c:v>0.53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3910784"/>
        <c:axId val="82020032"/>
        <c:axId val="0"/>
      </c:bar3DChart>
      <c:catAx>
        <c:axId val="339107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82020032"/>
        <c:crosses val="autoZero"/>
        <c:auto val="1"/>
        <c:lblAlgn val="ctr"/>
        <c:lblOffset val="100"/>
        <c:noMultiLvlLbl val="0"/>
      </c:catAx>
      <c:valAx>
        <c:axId val="820200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39107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darila za otroke</c:v>
                </c:pt>
                <c:pt idx="3">
                  <c:v>darila za člane</c:v>
                </c:pt>
                <c:pt idx="4">
                  <c:v>drug material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3884.22</c:v>
                </c:pt>
                <c:pt idx="1">
                  <c:v>141.9</c:v>
                </c:pt>
                <c:pt idx="2">
                  <c:v>486.12</c:v>
                </c:pt>
                <c:pt idx="3">
                  <c:v>3256.2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darila za otroke</c:v>
                </c:pt>
                <c:pt idx="3">
                  <c:v>darila za člane</c:v>
                </c:pt>
                <c:pt idx="4">
                  <c:v>drug material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3922.69</c:v>
                </c:pt>
                <c:pt idx="1">
                  <c:v>102.81</c:v>
                </c:pt>
                <c:pt idx="2">
                  <c:v>442.69</c:v>
                </c:pt>
                <c:pt idx="3">
                  <c:v>3377.19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4010496"/>
        <c:axId val="82022336"/>
        <c:axId val="0"/>
      </c:bar3DChart>
      <c:catAx>
        <c:axId val="4010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Georgia" panose="02040502050405020303" pitchFamily="18" charset="0"/>
              </a:defRPr>
            </a:pPr>
            <a:endParaRPr lang="sl-SI"/>
          </a:p>
        </c:txPr>
        <c:crossAx val="82022336"/>
        <c:crosses val="autoZero"/>
        <c:auto val="1"/>
        <c:lblAlgn val="ctr"/>
        <c:lblOffset val="100"/>
        <c:noMultiLvlLbl val="0"/>
      </c:catAx>
      <c:valAx>
        <c:axId val="8202233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40104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List1!$A$2:$A$7</c:f>
              <c:strCache>
                <c:ptCount val="6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Stroški prevoza</c:v>
                </c:pt>
                <c:pt idx="4">
                  <c:v>Gostinske usluge - izlet</c:v>
                </c:pt>
                <c:pt idx="5">
                  <c:v>Kilometrina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>
                  <c:v>272.51</c:v>
                </c:pt>
                <c:pt idx="1">
                  <c:v>113.3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159.21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List1!$A$2:$A$7</c:f>
              <c:strCache>
                <c:ptCount val="6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Stroški prevoza</c:v>
                </c:pt>
                <c:pt idx="4">
                  <c:v>Gostinske usluge - izlet</c:v>
                </c:pt>
                <c:pt idx="5">
                  <c:v>Kilometrina</c:v>
                </c:pt>
              </c:strCache>
            </c:strRef>
          </c:cat>
          <c:val>
            <c:numRef>
              <c:f>List1!$C$2:$C$7</c:f>
              <c:numCache>
                <c:formatCode>#,##0</c:formatCode>
                <c:ptCount val="6"/>
                <c:pt idx="0">
                  <c:v>271.08</c:v>
                </c:pt>
                <c:pt idx="1">
                  <c:v>111.31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159.77000000000001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3912832"/>
        <c:axId val="82024640"/>
        <c:axId val="0"/>
      </c:bar3DChart>
      <c:catAx>
        <c:axId val="33912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Georgia" panose="02040502050405020303" pitchFamily="18" charset="0"/>
              </a:defRPr>
            </a:pPr>
            <a:endParaRPr lang="sl-SI"/>
          </a:p>
        </c:txPr>
        <c:crossAx val="82024640"/>
        <c:crosses val="autoZero"/>
        <c:auto val="1"/>
        <c:lblAlgn val="ctr"/>
        <c:lblOffset val="100"/>
        <c:noMultiLvlLbl val="0"/>
      </c:catAx>
      <c:valAx>
        <c:axId val="820246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39128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88"/>
          <c:h val="0.770850093118304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List1!$B$2</c:f>
              <c:numCache>
                <c:formatCode>#,##0</c:formatCode>
                <c:ptCount val="1"/>
                <c:pt idx="0">
                  <c:v>592.02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List1!$C$2</c:f>
              <c:numCache>
                <c:formatCode>#,##0</c:formatCode>
                <c:ptCount val="1"/>
                <c:pt idx="0">
                  <c:v>529.38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6067328"/>
        <c:axId val="36004416"/>
        <c:axId val="0"/>
      </c:bar3DChart>
      <c:catAx>
        <c:axId val="36067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004416"/>
        <c:crosses val="autoZero"/>
        <c:auto val="1"/>
        <c:lblAlgn val="ctr"/>
        <c:lblOffset val="100"/>
        <c:noMultiLvlLbl val="0"/>
      </c:catAx>
      <c:valAx>
        <c:axId val="360044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360673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TRR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3580.44</c:v>
                </c:pt>
                <c:pt idx="1">
                  <c:v>0</c:v>
                </c:pt>
                <c:pt idx="2">
                  <c:v>3580.44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TRR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4109.82</c:v>
                </c:pt>
                <c:pt idx="1">
                  <c:v>0</c:v>
                </c:pt>
                <c:pt idx="2">
                  <c:v>4109.82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77707776"/>
        <c:axId val="36010176"/>
        <c:axId val="0"/>
      </c:bar3DChart>
      <c:catAx>
        <c:axId val="77707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70" baseline="0">
                <a:latin typeface="Georgia" panose="02040502050405020303" pitchFamily="18" charset="0"/>
              </a:defRPr>
            </a:pPr>
            <a:endParaRPr lang="sl-SI"/>
          </a:p>
        </c:txPr>
        <c:crossAx val="36010176"/>
        <c:crosses val="autoZero"/>
        <c:auto val="1"/>
        <c:lblAlgn val="ctr"/>
        <c:lblOffset val="100"/>
        <c:noMultiLvlLbl val="0"/>
      </c:catAx>
      <c:valAx>
        <c:axId val="3601017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777077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3580.44</c:v>
                </c:pt>
                <c:pt idx="1">
                  <c:v>0</c:v>
                </c:pt>
                <c:pt idx="2">
                  <c:v>3580.44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4109.82</c:v>
                </c:pt>
                <c:pt idx="1">
                  <c:v>0</c:v>
                </c:pt>
                <c:pt idx="2">
                  <c:v>4109.82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87536640"/>
        <c:axId val="82043456"/>
        <c:axId val="0"/>
      </c:bar3DChart>
      <c:catAx>
        <c:axId val="87536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70" baseline="0">
                <a:latin typeface="Georgia" panose="02040502050405020303" pitchFamily="18" charset="0"/>
              </a:defRPr>
            </a:pPr>
            <a:endParaRPr lang="sl-SI"/>
          </a:p>
        </c:txPr>
        <c:crossAx val="82043456"/>
        <c:crosses val="autoZero"/>
        <c:auto val="1"/>
        <c:lblAlgn val="ctr"/>
        <c:lblOffset val="100"/>
        <c:noMultiLvlLbl val="0"/>
      </c:catAx>
      <c:valAx>
        <c:axId val="820434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87536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STROŠKI</c:v>
                </c:pt>
                <c:pt idx="2">
                  <c:v>Stanje na TRR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2404.69</c:v>
                </c:pt>
                <c:pt idx="1">
                  <c:v>173.81</c:v>
                </c:pt>
                <c:pt idx="2">
                  <c:v>5811.32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2016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PRIHODKI</c:v>
                </c:pt>
                <c:pt idx="1">
                  <c:v>STROŠKI</c:v>
                </c:pt>
                <c:pt idx="2">
                  <c:v>Stanje na TRR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2538.7199999999998</c:v>
                </c:pt>
                <c:pt idx="1">
                  <c:v>71.680000000000007</c:v>
                </c:pt>
                <c:pt idx="2">
                  <c:v>6576.86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89981952"/>
        <c:axId val="82046336"/>
        <c:axId val="0"/>
      </c:bar3DChart>
      <c:catAx>
        <c:axId val="89981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Georgia" panose="02040502050405020303" pitchFamily="18" charset="0"/>
              </a:defRPr>
            </a:pPr>
            <a:endParaRPr lang="sl-SI"/>
          </a:p>
        </c:txPr>
        <c:crossAx val="82046336"/>
        <c:crosses val="autoZero"/>
        <c:auto val="1"/>
        <c:lblAlgn val="ctr"/>
        <c:lblOffset val="100"/>
        <c:noMultiLvlLbl val="0"/>
      </c:catAx>
      <c:valAx>
        <c:axId val="8204633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Georgia" panose="02040502050405020303" pitchFamily="18" charset="0"/>
              </a:defRPr>
            </a:pPr>
            <a:endParaRPr lang="sl-SI"/>
          </a:p>
        </c:txPr>
        <c:crossAx val="899819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aseline="0">
              <a:latin typeface="Georgia" panose="02040502050405020303" pitchFamily="18" charset="0"/>
            </a:defRPr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9DBAD4F2-6A68-49C7-A1CC-0B101260293C}" type="datetimeFigureOut">
              <a:rPr lang="sl-SI" smtClean="0"/>
              <a:t>07.07.2016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38449C78-C257-41AB-B5B0-6B8931647E2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6674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D84B2275-F9D9-49F5-B85A-D3837E7633D3}" type="datetimeFigureOut">
              <a:rPr lang="sl-SI" smtClean="0"/>
              <a:t>07.07.2016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36666A82-B65C-4E11-B41E-DED091D1CBC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8698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7153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1264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3741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8770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3358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8600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9271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80507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35060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altLang="sl-SI" noProof="0" smtClean="0"/>
              <a:t>Uredite slog naslova matrice</a:t>
            </a:r>
            <a:endParaRPr lang="en-US" altLang="sl-SI" noProof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l-SI" altLang="sl-SI" noProof="0" smtClean="0"/>
              <a:t>Uredite slog podnaslova matrice</a:t>
            </a:r>
            <a:endParaRPr lang="en-US" altLang="sl-SI" noProof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F9165BF-4276-496E-B100-7ABEB05A676A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06F6D-F587-4863-B32E-88E369D9776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7030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CC812-C8B2-426E-BCF9-003A18FAC3C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8176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C4C89-ADBA-4A68-AD36-5C3729EEC87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6618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FC0B8-F97D-4C7D-AF30-1ECDE79B57C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390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8F764-AF33-4D6E-99BE-59C6579EDEC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4132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E87E4-0047-4E11-A781-66B590CB540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9127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EEB72-4309-4CD2-8899-A10AB51FBE5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97852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8BD19-C36A-4439-8FEF-809E9CAEF5EF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780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2E199-EA3A-4280-AA17-F728413F81F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11362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A2A69-BEA7-4C44-992A-806D60AC0E2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51918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FCA6">
                <a:alpha val="5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FFF019-FF44-43F9-ABB5-B18E1CDFF321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15616" y="1988840"/>
            <a:ext cx="7799784" cy="1800200"/>
          </a:xfrm>
          <a:noFill/>
          <a:effectLst/>
        </p:spPr>
        <p:txBody>
          <a:bodyPr/>
          <a:lstStyle/>
          <a:p>
            <a:r>
              <a:rPr lang="sl-SI" sz="4000" i="1" dirty="0" smtClean="0">
                <a:latin typeface="Georgia" panose="02040502050405020303" pitchFamily="18" charset="0"/>
              </a:rPr>
              <a:t/>
            </a:r>
            <a:br>
              <a:rPr lang="sl-SI" sz="4000" i="1" dirty="0" smtClean="0">
                <a:latin typeface="Georgia" panose="02040502050405020303" pitchFamily="18" charset="0"/>
              </a:rPr>
            </a:br>
            <a:r>
              <a:rPr lang="sl-SI" sz="4000" i="1" dirty="0" smtClean="0">
                <a:latin typeface="Georgia" panose="02040502050405020303" pitchFamily="18" charset="0"/>
              </a:rPr>
              <a:t>POSLOVANJE  SVIZ OŠ STIČNA </a:t>
            </a:r>
            <a:endParaRPr lang="sl-SI" sz="4000" i="1" dirty="0">
              <a:latin typeface="Georgia" panose="02040502050405020303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867544"/>
          </a:xfrm>
          <a:noFill/>
          <a:effectLst>
            <a:glow rad="139700">
              <a:schemeClr val="accent1">
                <a:satMod val="175000"/>
                <a:alpha val="40000"/>
              </a:schemeClr>
            </a:glow>
            <a:reflection blurRad="977900" stA="21000" endPos="77000" dist="736600" dir="5400000" sy="-100000" algn="bl" rotWithShape="0"/>
          </a:effectLst>
        </p:spPr>
        <p:txBody>
          <a:bodyPr/>
          <a:lstStyle/>
          <a:p>
            <a:r>
              <a:rPr lang="sl-SI" sz="2800" dirty="0" smtClean="0">
                <a:solidFill>
                  <a:schemeClr val="tx2"/>
                </a:solidFill>
                <a:latin typeface="Georgia" panose="02040502050405020303" pitchFamily="18" charset="0"/>
              </a:rPr>
              <a:t>v letu 2015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72108"/>
            <a:ext cx="1899579" cy="158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640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SREDSTVA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3807503"/>
              </p:ext>
            </p:extLst>
          </p:nvPr>
        </p:nvGraphicFramePr>
        <p:xfrm>
          <a:off x="467544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68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OBVEZNOSTI DO VIROV SREDSTEV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456062"/>
              </p:ext>
            </p:extLst>
          </p:nvPr>
        </p:nvGraphicFramePr>
        <p:xfrm>
          <a:off x="611560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4009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POJASNILA K IZKAZOM IN POSLOVNO POROČILO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sz="2400" dirty="0" smtClean="0">
                <a:latin typeface="Georgia" panose="02040502050405020303" pitchFamily="18" charset="0"/>
              </a:rPr>
              <a:t>Pojasnila k računovodskim izkazom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Delovanje SVIZ v letu 2015</a:t>
            </a:r>
            <a:endParaRPr lang="sl-SI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5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Poslovanje v letu 2016 – do 30.06.2016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388136"/>
              </p:ext>
            </p:extLst>
          </p:nvPr>
        </p:nvGraphicFramePr>
        <p:xfrm>
          <a:off x="611560" y="126876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9705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/>
            </a:r>
            <a:br>
              <a:rPr lang="sl-SI" sz="3200" i="1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OBRAČUN DAVKA OD DOHODKOV PRAVNIH OSEB za leto 2015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043608" y="2060848"/>
            <a:ext cx="7795592" cy="3510136"/>
          </a:xfrm>
        </p:spPr>
        <p:txBody>
          <a:bodyPr>
            <a:normAutofit/>
          </a:bodyPr>
          <a:lstStyle/>
          <a:p>
            <a:r>
              <a:rPr lang="sl-SI" sz="2400" dirty="0" smtClean="0">
                <a:latin typeface="Georgia" panose="02040502050405020303" pitchFamily="18" charset="0"/>
              </a:rPr>
              <a:t>Smo davčni zavezanci – sestavitev davčnega obračuna (oddano z elektronskim podpisom na podlagi programa Davčne uprave RS, dne 18.3.2016)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Ustanovljeni za opravljanje nepridobitne dejavnosti – oproščeni plačila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0482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PREDLAGANJE LETNEGA POROČILA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331640" y="2204864"/>
            <a:ext cx="7579568" cy="2862064"/>
          </a:xfrm>
        </p:spPr>
        <p:txBody>
          <a:bodyPr/>
          <a:lstStyle/>
          <a:p>
            <a:r>
              <a:rPr lang="sl-SI" sz="2400" dirty="0" smtClean="0">
                <a:latin typeface="Georgia" panose="02040502050405020303" pitchFamily="18" charset="0"/>
              </a:rPr>
              <a:t>51. člen Zakona o računovodstvu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AJPES (Agencija Republike Slovenije za javnopravne evidence in storitve)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oddali 26.02.2016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3875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SESTAVNI DELI LETNEGA POROČILA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619672" y="2060848"/>
            <a:ext cx="7291536" cy="3006080"/>
          </a:xfrm>
        </p:spPr>
        <p:txBody>
          <a:bodyPr/>
          <a:lstStyle/>
          <a:p>
            <a:r>
              <a:rPr lang="sl-SI" sz="2400" dirty="0" smtClean="0">
                <a:latin typeface="Georgia" panose="02040502050405020303" pitchFamily="18" charset="0"/>
              </a:rPr>
              <a:t>BILANCA STANJA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IZKAZ PRIHODKOV IN ODHODKOV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POJASNILA K IZKAZOMA</a:t>
            </a:r>
          </a:p>
          <a:p>
            <a:endParaRPr lang="sl-SI" sz="2400" dirty="0" smtClean="0">
              <a:latin typeface="Georgia" panose="02040502050405020303" pitchFamily="18" charset="0"/>
            </a:endParaRPr>
          </a:p>
          <a:p>
            <a:r>
              <a:rPr lang="sl-SI" sz="2400" dirty="0" smtClean="0">
                <a:latin typeface="Georgia" panose="02040502050405020303" pitchFamily="18" charset="0"/>
              </a:rPr>
              <a:t>POSLOVNO POROČILO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7796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772400" cy="1143000"/>
          </a:xfrm>
        </p:spPr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PODATKI IZ IZKAZA PRIHODKOV IN ODHODKOV 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115616" y="2708920"/>
            <a:ext cx="7795592" cy="604664"/>
          </a:xfrm>
        </p:spPr>
        <p:txBody>
          <a:bodyPr/>
          <a:lstStyle/>
          <a:p>
            <a:r>
              <a:rPr lang="sl-SI" dirty="0" smtClean="0">
                <a:latin typeface="Georgia" panose="02040502050405020303" pitchFamily="18" charset="0"/>
              </a:rPr>
              <a:t>v obdobju od 01.01. do 31.12.2015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8111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PRIHODKI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7480468"/>
              </p:ext>
            </p:extLst>
          </p:nvPr>
        </p:nvGraphicFramePr>
        <p:xfrm>
          <a:off x="1066800" y="1600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53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STROŠKI MATERIALA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969585"/>
              </p:ext>
            </p:extLst>
          </p:nvPr>
        </p:nvGraphicFramePr>
        <p:xfrm>
          <a:off x="1043608" y="1412776"/>
          <a:ext cx="76328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59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>STROŠKI STORITEV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1464653"/>
              </p:ext>
            </p:extLst>
          </p:nvPr>
        </p:nvGraphicFramePr>
        <p:xfrm>
          <a:off x="827584" y="1600200"/>
          <a:ext cx="76328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76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l-SI" sz="3200" i="1" dirty="0" smtClean="0">
                <a:latin typeface="Georgia" panose="02040502050405020303" pitchFamily="18" charset="0"/>
              </a:rPr>
              <a:t/>
            </a:r>
            <a:br>
              <a:rPr lang="sl-SI" sz="3200" i="1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PRESEŽEK PRIHODKOV NAD ODHODKI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1498906"/>
              </p:ext>
            </p:extLst>
          </p:nvPr>
        </p:nvGraphicFramePr>
        <p:xfrm>
          <a:off x="611560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218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dirty="0" smtClean="0">
                <a:latin typeface="Georgia" panose="02040502050405020303" pitchFamily="18" charset="0"/>
              </a:rPr>
              <a:t/>
            </a:r>
            <a:br>
              <a:rPr lang="sl-SI" sz="3200" dirty="0" smtClean="0">
                <a:latin typeface="Georgia" panose="02040502050405020303" pitchFamily="18" charset="0"/>
              </a:rPr>
            </a:br>
            <a:r>
              <a:rPr lang="sl-SI" sz="3200" i="1" dirty="0" smtClean="0">
                <a:latin typeface="Georgia" panose="02040502050405020303" pitchFamily="18" charset="0"/>
              </a:rPr>
              <a:t>PODATKI IZ BILANCE STANJA</a:t>
            </a:r>
            <a:endParaRPr lang="sl-SI" sz="3200" i="1" dirty="0">
              <a:latin typeface="Georgia" panose="02040502050405020303" pitchFamily="18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sz="2400" dirty="0" smtClean="0">
                <a:latin typeface="Georgia" panose="02040502050405020303" pitchFamily="18" charset="0"/>
              </a:rPr>
              <a:t>na dan 31.12.2015</a:t>
            </a:r>
            <a:endParaRPr lang="sl-SI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88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ck of Coins-S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61</TotalTime>
  <Words>108</Words>
  <Application>Microsoft Office PowerPoint</Application>
  <PresentationFormat>Diaprojekcija na zaslonu (4:3)</PresentationFormat>
  <Paragraphs>49</Paragraphs>
  <Slides>14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Stack of Coins-S</vt:lpstr>
      <vt:lpstr> POSLOVANJE  SVIZ OŠ STIČNA </vt:lpstr>
      <vt:lpstr> PREDLAGANJE LETNEGA POROČILA</vt:lpstr>
      <vt:lpstr> SESTAVNI DELI LETNEGA POROČILA</vt:lpstr>
      <vt:lpstr> PODATKI IZ IZKAZA PRIHODKOV IN ODHODKOV </vt:lpstr>
      <vt:lpstr>PRIHODKI</vt:lpstr>
      <vt:lpstr>STROŠKI MATERIALA</vt:lpstr>
      <vt:lpstr>STROŠKI STORITEV</vt:lpstr>
      <vt:lpstr> PRESEŽEK PRIHODKOV NAD ODHODKI</vt:lpstr>
      <vt:lpstr> PODATKI IZ BILANCE STANJA</vt:lpstr>
      <vt:lpstr>SREDSTVA</vt:lpstr>
      <vt:lpstr>OBVEZNOSTI DO VIROV SREDSTEV</vt:lpstr>
      <vt:lpstr> POJASNILA K IZKAZOM IN POSLOVNO POROČILO</vt:lpstr>
      <vt:lpstr>Poslovanje v letu 2016 – do 30.06.2016</vt:lpstr>
      <vt:lpstr> OBRAČUN DAVKA OD DOHODKOV PRAVNIH OSEB za leto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 SVIZ OŠ STIČNA</dc:title>
  <dc:creator>Melita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Melita</cp:lastModifiedBy>
  <cp:revision>10</cp:revision>
  <cp:lastPrinted>2016-07-06T10:51:46Z</cp:lastPrinted>
  <dcterms:created xsi:type="dcterms:W3CDTF">2016-07-06T09:58:14Z</dcterms:created>
  <dcterms:modified xsi:type="dcterms:W3CDTF">2016-07-07T05:39:41Z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Stack of Coins</vt:lpwstr>
  </property>
  <property fmtid="{D5CDD505-2E9C-101B-9397-08002B2CF9AE}" pid="3" name="Style">
    <vt:lpwstr>S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 Images licensed from Hemera Technologies, Inc. © 2003. All Rights Reserved</vt:lpwstr>
  </property>
</Properties>
</file>